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89.gif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48" r:id="rId17"/>
    <p:sldId id="272" r:id="rId18"/>
    <p:sldId id="34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350" r:id="rId28"/>
    <p:sldId id="281" r:id="rId29"/>
    <p:sldId id="282" r:id="rId30"/>
    <p:sldId id="284" r:id="rId31"/>
    <p:sldId id="285" r:id="rId32"/>
    <p:sldId id="288" r:id="rId33"/>
    <p:sldId id="351" r:id="rId34"/>
    <p:sldId id="287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352" r:id="rId44"/>
    <p:sldId id="353" r:id="rId45"/>
    <p:sldId id="297" r:id="rId46"/>
    <p:sldId id="298" r:id="rId47"/>
    <p:sldId id="354" r:id="rId48"/>
    <p:sldId id="299" r:id="rId49"/>
    <p:sldId id="300" r:id="rId50"/>
    <p:sldId id="301" r:id="rId51"/>
    <p:sldId id="355" r:id="rId52"/>
    <p:sldId id="302" r:id="rId53"/>
    <p:sldId id="303" r:id="rId54"/>
    <p:sldId id="356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47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57" r:id="rId74"/>
    <p:sldId id="321" r:id="rId75"/>
    <p:sldId id="322" r:id="rId76"/>
    <p:sldId id="323" r:id="rId77"/>
    <p:sldId id="358" r:id="rId78"/>
    <p:sldId id="324" r:id="rId79"/>
    <p:sldId id="325" r:id="rId80"/>
    <p:sldId id="359" r:id="rId81"/>
    <p:sldId id="326" r:id="rId82"/>
    <p:sldId id="327" r:id="rId83"/>
    <p:sldId id="360" r:id="rId84"/>
    <p:sldId id="361" r:id="rId85"/>
    <p:sldId id="328" r:id="rId86"/>
    <p:sldId id="362" r:id="rId87"/>
    <p:sldId id="363" r:id="rId88"/>
    <p:sldId id="364" r:id="rId89"/>
    <p:sldId id="365" r:id="rId90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1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4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8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08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3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9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1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93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5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6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90077-ECDE-47BC-9CA6-AD78BECA319C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73B04-6AC6-4610-9C70-7FAF5CEC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3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gif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video" Target="../media/media3.gif"/><Relationship Id="rId5" Type="http://schemas.microsoft.com/office/2007/relationships/media" Target="../media/media3.gif"/><Relationship Id="rId10" Type="http://schemas.openxmlformats.org/officeDocument/2006/relationships/image" Target="../media/image21.png"/><Relationship Id="rId4" Type="http://schemas.openxmlformats.org/officeDocument/2006/relationships/video" Target="../media/media2.gif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GIF"/><Relationship Id="rId1" Type="http://schemas.microsoft.com/office/2007/relationships/media" Target="../media/media4.GIF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GIF"/><Relationship Id="rId1" Type="http://schemas.microsoft.com/office/2007/relationships/media" Target="../media/media5.GIF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gif"/><Relationship Id="rId1" Type="http://schemas.microsoft.com/office/2007/relationships/media" Target="../media/media6.gif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8.gif"/><Relationship Id="rId7" Type="http://schemas.openxmlformats.org/officeDocument/2006/relationships/image" Target="../media/image69.png"/><Relationship Id="rId2" Type="http://schemas.openxmlformats.org/officeDocument/2006/relationships/video" Target="../media/media7.GIF"/><Relationship Id="rId1" Type="http://schemas.microsoft.com/office/2007/relationships/media" Target="../media/media7.GIF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gif"/><Relationship Id="rId1" Type="http://schemas.microsoft.com/office/2007/relationships/media" Target="../media/media9.gif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GIF"/><Relationship Id="rId1" Type="http://schemas.microsoft.com/office/2007/relationships/media" Target="../media/media10.GIF"/><Relationship Id="rId4" Type="http://schemas.openxmlformats.org/officeDocument/2006/relationships/image" Target="../media/image7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GIF"/><Relationship Id="rId1" Type="http://schemas.microsoft.com/office/2007/relationships/media" Target="../media/media11.GIF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GIF"/><Relationship Id="rId1" Type="http://schemas.microsoft.com/office/2007/relationships/media" Target="../media/media12.GIF"/><Relationship Id="rId4" Type="http://schemas.openxmlformats.org/officeDocument/2006/relationships/image" Target="../media/image7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jpeg"/><Relationship Id="rId4" Type="http://schemas.openxmlformats.org/officeDocument/2006/relationships/image" Target="../media/image94.jpg"/><Relationship Id="rId9" Type="http://schemas.openxmlformats.org/officeDocument/2006/relationships/image" Target="../media/image99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7"/>
            <a:ext cx="10058400" cy="777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3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2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5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0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6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3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7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2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7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2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5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3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412" y="1633537"/>
            <a:ext cx="42195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7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2915"/>
            <a:ext cx="10058400" cy="823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85800"/>
            <a:ext cx="916858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baseline="30000" dirty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The pace with which any system allows us to record our thoughts and actions is inseparable from the ways of life it makes possible or impossible. </a:t>
            </a:r>
          </a:p>
          <a:p>
            <a:endParaRPr lang="en-US" dirty="0"/>
          </a:p>
        </p:txBody>
      </p:sp>
      <p:pic>
        <p:nvPicPr>
          <p:cNvPr id="6" name="swipe-type-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68413" y="2988701"/>
            <a:ext cx="6177892" cy="2171915"/>
          </a:xfrm>
          <a:prstGeom prst="rect">
            <a:avLst/>
          </a:prstGeom>
        </p:spPr>
      </p:pic>
      <p:pic>
        <p:nvPicPr>
          <p:cNvPr id="3" name="source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73257" y="2989768"/>
            <a:ext cx="3967413" cy="2170849"/>
          </a:xfrm>
          <a:prstGeom prst="rect">
            <a:avLst/>
          </a:prstGeom>
        </p:spPr>
      </p:pic>
      <p:pic>
        <p:nvPicPr>
          <p:cNvPr id="7" name="giphy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2988570"/>
            <a:ext cx="2709011" cy="217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7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4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6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2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2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1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G_287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0058400" cy="10058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1" y="685800"/>
            <a:ext cx="914881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baseline="30000" dirty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Hand-mechanical gestures that inscribe or deposit geometric, rule-bound marks onto a seemingly stable surface.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2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10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G_285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67796"/>
            <a:ext cx="10058400" cy="565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6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eveloping Photograp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3806237" cy="7772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1" y="685800"/>
            <a:ext cx="949304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baseline="30000" dirty="0">
                <a:solidFill>
                  <a:schemeClr val="bg1"/>
                </a:solidFill>
                <a:latin typeface="Galaxie Polaris Bold" panose="020B0504030301020103" pitchFamily="34" charset="0"/>
                <a:ea typeface="Galaxie Polaris Bold" panose="020B0504030301020103" pitchFamily="34" charset="0"/>
              </a:rPr>
              <a:t>Technically, all photography is a form of heliography: </a:t>
            </a:r>
            <a:r>
              <a:rPr lang="en-US" sz="4200" b="1" baseline="30000" dirty="0" smtClean="0">
                <a:solidFill>
                  <a:schemeClr val="bg1"/>
                </a:solidFill>
                <a:latin typeface="Galaxie Polaris Bold" panose="020B0504030301020103" pitchFamily="34" charset="0"/>
                <a:ea typeface="Galaxie Polaris Bold" panose="020B0504030301020103" pitchFamily="34" charset="0"/>
              </a:rPr>
              <a:t>The </a:t>
            </a:r>
            <a:r>
              <a:rPr lang="en-US" sz="4200" b="1" baseline="30000" dirty="0">
                <a:solidFill>
                  <a:schemeClr val="bg1"/>
                </a:solidFill>
                <a:latin typeface="Galaxie Polaris Bold" panose="020B0504030301020103" pitchFamily="34" charset="0"/>
                <a:ea typeface="Galaxie Polaris Bold" panose="020B0504030301020103" pitchFamily="34" charset="0"/>
              </a:rPr>
              <a:t>writing of the sun. It is the exposure of chemical substance to the sun.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2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4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752"/>
            <a:ext cx="6207262" cy="55671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293" y="1079470"/>
            <a:ext cx="3753107" cy="556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2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71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3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4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0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0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2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4276"/>
            <a:ext cx="3603539" cy="48047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027" y="1464275"/>
            <a:ext cx="6351373" cy="480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1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6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8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2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5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8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123" y="0"/>
            <a:ext cx="116586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2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1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0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986"/>
            <a:ext cx="10058400" cy="684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6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9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0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4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8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350"/>
            <a:ext cx="10058400" cy="605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9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1" y="685800"/>
            <a:ext cx="9493044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baseline="30000" dirty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Simultaneously image and model</a:t>
            </a:r>
          </a:p>
          <a:p>
            <a:endParaRPr lang="en-US" dirty="0"/>
          </a:p>
        </p:txBody>
      </p:sp>
      <p:pic>
        <p:nvPicPr>
          <p:cNvPr id="3" name="IMG_284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2283954"/>
            <a:ext cx="5424517" cy="3051291"/>
          </a:xfrm>
          <a:prstGeom prst="rect">
            <a:avLst/>
          </a:prstGeom>
        </p:spPr>
      </p:pic>
      <p:pic>
        <p:nvPicPr>
          <p:cNvPr id="4" name="slab insulatio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92272" y="2283954"/>
            <a:ext cx="4566128" cy="305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8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1" y="685800"/>
            <a:ext cx="8292163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baseline="30000" dirty="0" smtClean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How do post-orthographic </a:t>
            </a:r>
            <a:r>
              <a:rPr lang="en-US" sz="4200" b="1" baseline="30000" dirty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systems enmesh our work in “real time”?</a:t>
            </a:r>
          </a:p>
          <a:p>
            <a:endParaRPr lang="en-US" dirty="0"/>
          </a:p>
        </p:txBody>
      </p:sp>
      <p:pic>
        <p:nvPicPr>
          <p:cNvPr id="3" name="live duct schedu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957943"/>
            <a:ext cx="100584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2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5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1" y="685800"/>
            <a:ext cx="7905749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baseline="30000" dirty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Models contain simulations of all possible future drawings.</a:t>
            </a:r>
          </a:p>
          <a:p>
            <a:endParaRPr lang="en-US" dirty="0"/>
          </a:p>
        </p:txBody>
      </p:sp>
      <p:pic>
        <p:nvPicPr>
          <p:cNvPr id="5" name="IMG_284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5450" y="2497004"/>
            <a:ext cx="66675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0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8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1" y="685800"/>
            <a:ext cx="79057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baseline="30000" dirty="0">
                <a:solidFill>
                  <a:schemeClr val="bg1"/>
                </a:solidFill>
                <a:latin typeface="Galaxie Polaris Bold" panose="020B0504030301020103" pitchFamily="34" charset="0"/>
                <a:ea typeface="Galaxie Polaris Bold" panose="020B0504030301020103" pitchFamily="34" charset="0"/>
              </a:rPr>
              <a:t>U</a:t>
            </a:r>
            <a:r>
              <a:rPr lang="en-US" sz="4200" b="1" baseline="30000" dirty="0" smtClean="0">
                <a:solidFill>
                  <a:schemeClr val="bg1"/>
                </a:solidFill>
                <a:latin typeface="Galaxie Polaris Bold" panose="020B0504030301020103" pitchFamily="34" charset="0"/>
                <a:ea typeface="Galaxie Polaris Bold" panose="020B0504030301020103" pitchFamily="34" charset="0"/>
              </a:rPr>
              <a:t>p-to-date, </a:t>
            </a:r>
            <a:r>
              <a:rPr lang="en-US" sz="4200" b="1" baseline="30000" dirty="0">
                <a:solidFill>
                  <a:schemeClr val="bg1"/>
                </a:solidFill>
                <a:latin typeface="Galaxie Polaris Bold" panose="020B0504030301020103" pitchFamily="34" charset="0"/>
                <a:ea typeface="Galaxie Polaris Bold" panose="020B0504030301020103" pitchFamily="34" charset="0"/>
              </a:rPr>
              <a:t>real time models of the world. </a:t>
            </a:r>
          </a:p>
          <a:p>
            <a:endParaRPr lang="en-US" dirty="0"/>
          </a:p>
        </p:txBody>
      </p:sp>
      <p:pic>
        <p:nvPicPr>
          <p:cNvPr id="4" name="IMG_285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486019"/>
            <a:ext cx="10058400" cy="543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4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8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G_286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09675"/>
            <a:ext cx="1005840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3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5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2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6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7275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3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9848"/>
            <a:ext cx="10058400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0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0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7275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8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7275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4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9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85800"/>
            <a:ext cx="87815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Galaxie Polaris Bold" panose="020B0504030301020103" pitchFamily="34" charset="0"/>
                <a:ea typeface="Galaxie Polaris Bold" panose="020B0504030301020103" pitchFamily="34" charset="0"/>
              </a:rPr>
              <a:t>Integrated Project Delivery (IPD) has become synonymous with BIM. Therefore it is implicated in the technical system of post-orthographic production.</a:t>
            </a:r>
            <a:endParaRPr lang="en-US" sz="4200" dirty="0">
              <a:latin typeface="Galaxie Polaris Bold" panose="020B0504030301020103" pitchFamily="34" charset="0"/>
              <a:ea typeface="Galaxie Polaris Bold" panose="020B05040303010201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7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83" y="4495679"/>
            <a:ext cx="1356070" cy="9907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677" y="4361872"/>
            <a:ext cx="1886464" cy="12583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398" y="4361872"/>
            <a:ext cx="1785208" cy="13389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41" y="4406866"/>
            <a:ext cx="1985319" cy="12489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28" y="5886442"/>
            <a:ext cx="1911179" cy="12288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06" y="6020247"/>
            <a:ext cx="1615321" cy="11467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141" y="6020247"/>
            <a:ext cx="2230049" cy="12296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741" y="5886443"/>
            <a:ext cx="1803439" cy="13634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1" y="685800"/>
            <a:ext cx="85632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IPD is about being efficient and productive. I’ve collected a sampling of the same “sales” graph </a:t>
            </a:r>
            <a:r>
              <a:rPr lang="en-US" dirty="0" smtClean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(</a:t>
            </a:r>
            <a:r>
              <a:rPr lang="en-US" dirty="0" err="1" smtClean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MacLeamy</a:t>
            </a:r>
            <a:r>
              <a:rPr lang="en-US" dirty="0" smtClean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 Curve) </a:t>
            </a:r>
            <a:r>
              <a:rPr lang="en-US" sz="4200" dirty="0" smtClean="0">
                <a:latin typeface="Galaxie Polaris Bold" panose="020B0504030301020103" pitchFamily="34" charset="0"/>
                <a:ea typeface="Galaxie Polaris Bold" panose="020B0504030301020103" pitchFamily="34" charset="0"/>
              </a:rPr>
              <a:t>in several languages.</a:t>
            </a:r>
            <a:endParaRPr lang="en-US" sz="4200" dirty="0">
              <a:latin typeface="Galaxie Polaris Bold" panose="020B0504030301020103" pitchFamily="34" charset="0"/>
              <a:ea typeface="Galaxie Polaris Bold" panose="020B05040303010201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551" y="1300636"/>
            <a:ext cx="7364599" cy="491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14800" y="-1392573"/>
            <a:ext cx="18288000" cy="11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8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822</TotalTime>
  <Words>155</Words>
  <Application>Microsoft Office PowerPoint</Application>
  <PresentationFormat>Custom</PresentationFormat>
  <Paragraphs>9</Paragraphs>
  <Slides>89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4" baseType="lpstr">
      <vt:lpstr>Arial</vt:lpstr>
      <vt:lpstr>Calibri</vt:lpstr>
      <vt:lpstr>Calibri Light</vt:lpstr>
      <vt:lpstr>Galaxie Polaris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Federico</dc:creator>
  <cp:lastModifiedBy>Garcia Lammers, Federico</cp:lastModifiedBy>
  <cp:revision>26</cp:revision>
  <dcterms:created xsi:type="dcterms:W3CDTF">2018-09-11T15:03:26Z</dcterms:created>
  <dcterms:modified xsi:type="dcterms:W3CDTF">2019-09-17T14:35:40Z</dcterms:modified>
</cp:coreProperties>
</file>